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41"/>
  </p:notesMasterIdLst>
  <p:handoutMasterIdLst>
    <p:handoutMasterId r:id="rId42"/>
  </p:handoutMasterIdLst>
  <p:sldIdLst>
    <p:sldId id="296" r:id="rId11"/>
    <p:sldId id="266" r:id="rId12"/>
    <p:sldId id="297" r:id="rId13"/>
    <p:sldId id="298" r:id="rId14"/>
    <p:sldId id="275" r:id="rId15"/>
    <p:sldId id="257" r:id="rId16"/>
    <p:sldId id="258" r:id="rId17"/>
    <p:sldId id="282" r:id="rId18"/>
    <p:sldId id="269" r:id="rId19"/>
    <p:sldId id="259" r:id="rId20"/>
    <p:sldId id="260" r:id="rId21"/>
    <p:sldId id="270" r:id="rId22"/>
    <p:sldId id="299" r:id="rId23"/>
    <p:sldId id="261" r:id="rId24"/>
    <p:sldId id="274" r:id="rId25"/>
    <p:sldId id="300" r:id="rId26"/>
    <p:sldId id="265" r:id="rId27"/>
    <p:sldId id="279" r:id="rId28"/>
    <p:sldId id="287" r:id="rId29"/>
    <p:sldId id="283" r:id="rId30"/>
    <p:sldId id="284" r:id="rId31"/>
    <p:sldId id="285" r:id="rId32"/>
    <p:sldId id="286" r:id="rId33"/>
    <p:sldId id="301" r:id="rId34"/>
    <p:sldId id="302" r:id="rId35"/>
    <p:sldId id="268" r:id="rId36"/>
    <p:sldId id="303" r:id="rId37"/>
    <p:sldId id="276" r:id="rId38"/>
    <p:sldId id="278" r:id="rId39"/>
    <p:sldId id="263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8" autoAdjust="0"/>
    <p:restoredTop sz="86395"/>
  </p:normalViewPr>
  <p:slideViewPr>
    <p:cSldViewPr snapToGrid="0" snapToObjects="1">
      <p:cViewPr>
        <p:scale>
          <a:sx n="139" d="100"/>
          <a:sy n="139" d="100"/>
        </p:scale>
        <p:origin x="1008" y="6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929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tableStyles" Target="tableStyles.xml"/><Relationship Id="rId20" Type="http://schemas.openxmlformats.org/officeDocument/2006/relationships/slide" Target="slides/slide10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Model 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553059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43144"/>
            <a:ext cx="6407331" cy="492519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R Squared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3AB96-36F9-DA43-8688-0C99C361C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37733"/>
            <a:ext cx="6407150" cy="2715891"/>
          </a:xfrm>
        </p:spPr>
      </p:pic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2335" y="309638"/>
            <a:ext cx="6331907" cy="626027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Regression Metric Calculation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FABDDC-B3E3-0043-BA76-5615A1B46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5" y="1335559"/>
            <a:ext cx="6877878" cy="245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7F8D85-EFE3-904C-B55A-EBDC3275D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638101"/>
            <a:ext cx="6331907" cy="744131"/>
          </a:xfrm>
        </p:spPr>
        <p:txBody>
          <a:bodyPr>
            <a:normAutofit/>
          </a:bodyPr>
          <a:lstStyle/>
          <a:p>
            <a:r>
              <a:rPr lang="en-US" sz="2400" dirty="0"/>
              <a:t>Residual vs. Observed Plot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AB99E-8813-BA45-A70B-9BFC18826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211D28-549D-0C48-9282-D5048D8E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262" y="1544427"/>
            <a:ext cx="6332538" cy="2953835"/>
          </a:xfrm>
        </p:spPr>
      </p:pic>
    </p:spTree>
    <p:extLst>
      <p:ext uri="{BB962C8B-B14F-4D97-AF65-F5344CB8AC3E}">
        <p14:creationId xmlns:p14="http://schemas.microsoft.com/office/powerpoint/2010/main" val="3625245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35519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531777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Classification Evaluation Metrics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139E7C-6769-7F4E-B827-4D9565BDD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4" y="1293899"/>
            <a:ext cx="5358808" cy="344811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Accuracy Score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Classification Report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Confusion Matrix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890" y="807620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Accuracy Score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D4A1E-96D0-924A-8213-01085A68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005937-583C-8142-8794-1F01465E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890" y="2303099"/>
            <a:ext cx="5029200" cy="852777"/>
          </a:xfrm>
        </p:spPr>
      </p:pic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30" y="765090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Imbalanced Dataset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D4A1E-96D0-924A-8213-01085A68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96EFFD-EEDE-3245-B955-9F18338CA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848" y="1648046"/>
            <a:ext cx="4793511" cy="2371061"/>
          </a:xfrm>
        </p:spPr>
        <p:txBody>
          <a:bodyPr>
            <a:normAutofit/>
          </a:bodyPr>
          <a:lstStyle/>
          <a:p>
            <a:r>
              <a:rPr lang="en-US" sz="2000" dirty="0"/>
              <a:t>Cancer screening test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99% negative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1% positive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Zero model accuracy: 99%</a:t>
            </a:r>
          </a:p>
        </p:txBody>
      </p:sp>
    </p:spTree>
    <p:extLst>
      <p:ext uri="{BB962C8B-B14F-4D97-AF65-F5344CB8AC3E}">
        <p14:creationId xmlns:p14="http://schemas.microsoft.com/office/powerpoint/2010/main" val="3742489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5451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Classification Report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2968-2D6A-6E45-8A71-C043DFCFCF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1426-9857-8145-BF24-FE77BBF1468B}"/>
              </a:ext>
            </a:extLst>
          </p:cNvPr>
          <p:cNvSpPr txBox="1"/>
          <p:nvPr/>
        </p:nvSpPr>
        <p:spPr>
          <a:xfrm>
            <a:off x="457200" y="3473200"/>
            <a:ext cx="7495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Precision: </a:t>
            </a:r>
            <a:r>
              <a:rPr lang="en-US" dirty="0"/>
              <a:t>The proportion of the prediction that is correct.</a:t>
            </a:r>
          </a:p>
          <a:p>
            <a:r>
              <a:rPr lang="en-US" b="1" dirty="0"/>
              <a:t>Recall: </a:t>
            </a:r>
            <a:r>
              <a:rPr lang="en-US" dirty="0"/>
              <a:t>Proportion of actual class that is predicted correctly.</a:t>
            </a:r>
          </a:p>
          <a:p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E8EC7-BD79-424C-88E1-09F9990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55180"/>
            <a:ext cx="5640180" cy="22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188" y="48338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00FE50-CA69-894B-96D9-32A8C11D1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5188" y="1265234"/>
            <a:ext cx="3962802" cy="3457049"/>
          </a:xfrm>
        </p:spPr>
      </p:pic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188" y="48338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3F572A8-FA43-4C42-84FF-BA86342A6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39292"/>
            <a:ext cx="4154137" cy="3068246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844DE6-5995-474F-AC4E-FB79D0190C48}"/>
              </a:ext>
            </a:extLst>
          </p:cNvPr>
          <p:cNvSpPr txBox="1"/>
          <p:nvPr/>
        </p:nvSpPr>
        <p:spPr>
          <a:xfrm>
            <a:off x="3601294" y="1735746"/>
            <a:ext cx="495533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True Negative (TN)</a:t>
            </a:r>
          </a:p>
          <a:p>
            <a:r>
              <a:rPr lang="en-US" sz="1400" dirty="0"/>
              <a:t>     Total number of predicted negatives that are actually negative.</a:t>
            </a:r>
          </a:p>
          <a:p>
            <a:r>
              <a:rPr lang="en-US" sz="1600" b="1" dirty="0"/>
              <a:t>False Negative (FN)</a:t>
            </a:r>
            <a:r>
              <a:rPr lang="en-US" sz="1600" dirty="0"/>
              <a:t> aka </a:t>
            </a:r>
            <a:r>
              <a:rPr lang="en-US" sz="1600" b="1" dirty="0"/>
              <a:t>Type 2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negatives that are actually positive.</a:t>
            </a:r>
          </a:p>
          <a:p>
            <a:r>
              <a:rPr lang="en-US" sz="1600" b="1" dirty="0"/>
              <a:t>True Positive (TP)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positive.</a:t>
            </a:r>
          </a:p>
          <a:p>
            <a:r>
              <a:rPr lang="en-US" sz="1600" b="1" dirty="0"/>
              <a:t>False Positive (FP)</a:t>
            </a:r>
            <a:r>
              <a:rPr lang="en-US" sz="1600" dirty="0"/>
              <a:t> aka </a:t>
            </a:r>
            <a:r>
              <a:rPr lang="en-US" sz="1600" b="1" dirty="0"/>
              <a:t>Type 1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negative.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F9DB77-7058-1D4D-8E77-19BDFABB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E4A26AC-F2AB-3846-A36D-92D4D4B1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358" y="835645"/>
            <a:ext cx="5953172" cy="4012580"/>
          </a:xfrm>
        </p:spPr>
      </p:pic>
    </p:spTree>
    <p:extLst>
      <p:ext uri="{BB962C8B-B14F-4D97-AF65-F5344CB8AC3E}">
        <p14:creationId xmlns:p14="http://schemas.microsoft.com/office/powerpoint/2010/main" val="937417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679DCD-E988-BE40-BF51-FD9CCF3D5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554" y="1550144"/>
            <a:ext cx="4114874" cy="218470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207F6F-15A5-E842-B507-692DE00CA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86" y="52114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Metrics Calculation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44AE31-6906-3E48-B2BF-A4A882572D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9BCFDB-AC67-5D4B-A83E-589FA4929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395" y="1152485"/>
            <a:ext cx="4112302" cy="295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25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15B04C-BABB-1349-B149-244F77447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484" y="1318437"/>
            <a:ext cx="7123813" cy="3221666"/>
          </a:xfrm>
        </p:spPr>
        <p:txBody>
          <a:bodyPr/>
          <a:lstStyle/>
          <a:p>
            <a:r>
              <a:rPr lang="en-US" sz="2000" b="1" dirty="0"/>
              <a:t>When to Avoid Type 1 Error(False Positive)</a:t>
            </a:r>
          </a:p>
          <a:p>
            <a:r>
              <a:rPr lang="en-US" sz="2000" dirty="0"/>
              <a:t>Criminal trial</a:t>
            </a:r>
          </a:p>
          <a:p>
            <a:r>
              <a:rPr lang="en-US" sz="2000" b="1" dirty="0"/>
              <a:t>When to Avoid Type 2 Error(False Negative)</a:t>
            </a:r>
          </a:p>
          <a:p>
            <a:r>
              <a:rPr lang="en-US" sz="2000" dirty="0"/>
              <a:t>Cancer screening test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AFFF52-2F61-7146-AB44-78EDE2B3E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4" y="620221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Type 1 and Type 2 Error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FEB87D-D818-3C4D-AF62-B9BB7E36DC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8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Classification Case Study: </a:t>
            </a:r>
            <a:r>
              <a:rPr lang="en-US" sz="2700" dirty="0"/>
              <a:t>Direct Mail Marketing</a:t>
            </a:r>
            <a:br>
              <a:rPr lang="en-US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AB59-CE62-C247-A0B6-6D0B35895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A36B20-A761-0D44-A928-9C0E5D3B3A0D}"/>
              </a:ext>
            </a:extLst>
          </p:cNvPr>
          <p:cNvSpPr txBox="1"/>
          <p:nvPr/>
        </p:nvSpPr>
        <p:spPr>
          <a:xfrm>
            <a:off x="542261" y="1151670"/>
            <a:ext cx="42955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Reach to as many target customers as possible(high positive recall)</a:t>
            </a:r>
          </a:p>
          <a:p>
            <a:endParaRPr lang="en-US" dirty="0"/>
          </a:p>
          <a:p>
            <a:r>
              <a:rPr lang="en-US" dirty="0"/>
              <a:t>Case 2: Reduce mails to wrong target customers(high positive precision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4E25D5-E34C-A748-9A88-36720ACFE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710343"/>
            <a:ext cx="7356234" cy="4137882"/>
          </a:xfrm>
        </p:spPr>
      </p:pic>
    </p:spTree>
    <p:extLst>
      <p:ext uri="{BB962C8B-B14F-4D97-AF65-F5344CB8AC3E}">
        <p14:creationId xmlns:p14="http://schemas.microsoft.com/office/powerpoint/2010/main" val="707044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1E609C-0915-C24D-9431-DEEE463EF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19852"/>
            <a:ext cx="7357729" cy="4128595"/>
          </a:xfrm>
        </p:spPr>
        <p:txBody>
          <a:bodyPr>
            <a:normAutofit/>
          </a:bodyPr>
          <a:lstStyle/>
          <a:p>
            <a:r>
              <a:rPr lang="en-US" sz="2000" b="1" dirty="0" err="1"/>
              <a:t>class_weight</a:t>
            </a: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None</a:t>
            </a:r>
            <a:r>
              <a:rPr lang="en-US" sz="1800" dirty="0"/>
              <a:t>(default): </a:t>
            </a:r>
          </a:p>
          <a:p>
            <a:r>
              <a:rPr lang="en-US" sz="1800" dirty="0"/>
              <a:t>	    </a:t>
            </a:r>
            <a:r>
              <a:rPr lang="en-US" sz="1600" dirty="0"/>
              <a:t>Give all classes same 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Balanced</a:t>
            </a:r>
          </a:p>
          <a:p>
            <a:r>
              <a:rPr lang="en-US" sz="1800" b="1" dirty="0"/>
              <a:t>	    </a:t>
            </a:r>
            <a:r>
              <a:rPr lang="en-US" sz="1600" dirty="0"/>
              <a:t>Give weights inversely proportional to class frequencies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custom weight</a:t>
            </a:r>
          </a:p>
          <a:p>
            <a:r>
              <a:rPr lang="en-US" sz="1800" b="1" dirty="0"/>
              <a:t>	    </a:t>
            </a:r>
            <a:r>
              <a:rPr lang="en-US" sz="1600" dirty="0" err="1"/>
              <a:t>class_weight</a:t>
            </a:r>
            <a:r>
              <a:rPr lang="en-US" sz="1600" dirty="0"/>
              <a:t> = {0:0.8, 1:0.2}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E997E-DDF2-EB47-95EE-B10BFA19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91898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Adjust </a:t>
            </a:r>
            <a:r>
              <a:rPr lang="en-US" sz="2400" dirty="0" err="1"/>
              <a:t>class_weight</a:t>
            </a:r>
            <a:r>
              <a:rPr lang="en-US" sz="2400" dirty="0"/>
              <a:t> </a:t>
            </a:r>
            <a:r>
              <a:rPr lang="en-US" sz="2400" dirty="0" err="1"/>
              <a:t>Hyperparamter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6709C-23B1-AE43-8862-7885FD343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81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Classification Case Study: </a:t>
            </a:r>
            <a:r>
              <a:rPr lang="en-US" sz="2700" dirty="0"/>
              <a:t>Direct Mail Marketing</a:t>
            </a:r>
            <a:br>
              <a:rPr lang="en-US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AB59-CE62-C247-A0B6-6D0B35895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A36B20-A761-0D44-A928-9C0E5D3B3A0D}"/>
              </a:ext>
            </a:extLst>
          </p:cNvPr>
          <p:cNvSpPr txBox="1"/>
          <p:nvPr/>
        </p:nvSpPr>
        <p:spPr>
          <a:xfrm>
            <a:off x="542261" y="1151670"/>
            <a:ext cx="42955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Reach to as many target customers as possible(high positive recall)</a:t>
            </a:r>
          </a:p>
          <a:p>
            <a:endParaRPr lang="en-US" dirty="0"/>
          </a:p>
          <a:p>
            <a:r>
              <a:rPr lang="en-US" dirty="0"/>
              <a:t>Case 2: Reduce mails to wrong target customers(high positive precision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4E25D5-E34C-A748-9A88-36720ACFE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710343"/>
            <a:ext cx="5299023" cy="2980701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003928-A7CB-BC42-979D-0B8F3B49836D}"/>
              </a:ext>
            </a:extLst>
          </p:cNvPr>
          <p:cNvSpPr txBox="1"/>
          <p:nvPr/>
        </p:nvSpPr>
        <p:spPr>
          <a:xfrm>
            <a:off x="857120" y="3623303"/>
            <a:ext cx="5213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</a:t>
            </a:r>
            <a:r>
              <a:rPr lang="en-US" dirty="0" err="1"/>
              <a:t>class_weight</a:t>
            </a:r>
            <a:r>
              <a:rPr lang="en-US" dirty="0"/>
              <a:t> = {0:0.25, 1:0.75}</a:t>
            </a:r>
          </a:p>
          <a:p>
            <a:r>
              <a:rPr lang="en-US" dirty="0"/>
              <a:t>Case 2: </a:t>
            </a:r>
            <a:r>
              <a:rPr lang="en-US" dirty="0" err="1"/>
              <a:t>class_weight</a:t>
            </a:r>
            <a:r>
              <a:rPr lang="en-US" dirty="0"/>
              <a:t> = {0:0.8, 1:0.2}</a:t>
            </a:r>
          </a:p>
        </p:txBody>
      </p:sp>
    </p:spTree>
    <p:extLst>
      <p:ext uri="{BB962C8B-B14F-4D97-AF65-F5344CB8AC3E}">
        <p14:creationId xmlns:p14="http://schemas.microsoft.com/office/powerpoint/2010/main" val="183209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2284370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3: Classification Evaluation II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80" y="1113477"/>
            <a:ext cx="5837273" cy="3118501"/>
          </a:xfrm>
        </p:spPr>
        <p:txBody>
          <a:bodyPr>
            <a:normAutofit/>
          </a:bodyPr>
          <a:lstStyle/>
          <a:p>
            <a:r>
              <a:rPr lang="en-US" sz="2000" b="1" dirty="0"/>
              <a:t>ROC</a:t>
            </a:r>
          </a:p>
          <a:p>
            <a:r>
              <a:rPr lang="en-US" sz="2000" dirty="0"/>
              <a:t>Receiver operating characteristic</a:t>
            </a:r>
          </a:p>
          <a:p>
            <a:r>
              <a:rPr lang="en-US" sz="2000" b="1" dirty="0"/>
              <a:t>AUC</a:t>
            </a:r>
          </a:p>
          <a:p>
            <a:r>
              <a:rPr lang="en-US" sz="2000" dirty="0"/>
              <a:t>Area under curve</a:t>
            </a:r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4799"/>
            <a:ext cx="8241527" cy="655908"/>
          </a:xfrm>
        </p:spPr>
        <p:txBody>
          <a:bodyPr>
            <a:normAutofit/>
          </a:bodyPr>
          <a:lstStyle/>
          <a:p>
            <a:r>
              <a:rPr lang="en-US" sz="2400" dirty="0"/>
              <a:t>ROC &amp; AUC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BEAA07-8B3B-E845-95AD-8F87B91F6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21" y="940008"/>
            <a:ext cx="6947941" cy="3908217"/>
          </a:xfrm>
        </p:spPr>
      </p:pic>
    </p:spTree>
    <p:extLst>
      <p:ext uri="{BB962C8B-B14F-4D97-AF65-F5344CB8AC3E}">
        <p14:creationId xmlns:p14="http://schemas.microsoft.com/office/powerpoint/2010/main" val="23568592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364" y="539176"/>
            <a:ext cx="6131614" cy="655908"/>
          </a:xfrm>
        </p:spPr>
        <p:txBody>
          <a:bodyPr>
            <a:normAutofit/>
          </a:bodyPr>
          <a:lstStyle/>
          <a:p>
            <a:r>
              <a:rPr lang="en-US" sz="2400" dirty="0"/>
              <a:t>Plot ROC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39310E3-3FE2-F149-9031-1972C9987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364" y="1469301"/>
            <a:ext cx="5029200" cy="3104707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Classifiers that have </a:t>
            </a:r>
            <a:r>
              <a:rPr lang="en-US" sz="2000" dirty="0" err="1"/>
              <a:t>decision_function</a:t>
            </a:r>
            <a:r>
              <a:rPr lang="en-US" sz="2000" dirty="0"/>
              <a:t>()</a:t>
            </a:r>
            <a:r>
              <a:rPr lang="en-US" sz="20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Support Vector Machine</a:t>
            </a:r>
          </a:p>
          <a:p>
            <a:r>
              <a:rPr lang="en-US" sz="2000" b="1" dirty="0"/>
              <a:t>Classifiers that have </a:t>
            </a:r>
            <a:r>
              <a:rPr lang="en-US" sz="2000" dirty="0" err="1"/>
              <a:t>predict_proba</a:t>
            </a:r>
            <a:r>
              <a:rPr lang="en-US" sz="2000" dirty="0"/>
              <a:t>()</a:t>
            </a:r>
            <a:r>
              <a:rPr lang="en-US" sz="20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K-nearest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Decision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Random Forest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930" y="220538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Compare Models with ROC&amp;AUC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1ACEB8F-CDE1-E54B-AA9B-38A29FCA4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930" y="876446"/>
            <a:ext cx="4253024" cy="4079109"/>
          </a:xfrm>
        </p:spPr>
      </p:pic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165" y="991971"/>
            <a:ext cx="3717253" cy="3725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CRISP-DM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© 2012 Kenneth Jensen / CC BY-SA 3.0 / </a:t>
            </a:r>
            <a:r>
              <a:rPr lang="en-US" sz="1050" u="sng" dirty="0">
                <a:hlinkClick r:id="rId3"/>
              </a:rPr>
              <a:t>http://tinyurl.com/yxuuhnyx</a:t>
            </a:r>
            <a:endParaRPr lang="en-US" sz="105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298955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Case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4B6E2F-8C85-0C4E-B6C0-3CCF5C45C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19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Regression Evaluation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603207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75907"/>
            <a:ext cx="3892163" cy="2238570"/>
          </a:xfrm>
        </p:spPr>
        <p:txBody>
          <a:bodyPr>
            <a:normAutofit fontScale="85000" lnSpcReduction="10000"/>
          </a:bodyPr>
          <a:lstStyle/>
          <a:p>
            <a:r>
              <a:rPr lang="en-US" sz="2000" b="1" dirty="0"/>
              <a:t>Evaluation Metrics for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Absolute Error (MAE)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Squared Error (MSE)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Root Mean Squared Error (RMSE)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R-squared ( 𝑅2 )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0279"/>
            <a:ext cx="7947330" cy="712670"/>
          </a:xfrm>
        </p:spPr>
        <p:txBody>
          <a:bodyPr>
            <a:noAutofit/>
          </a:bodyPr>
          <a:lstStyle/>
          <a:p>
            <a:r>
              <a:rPr lang="en-US" sz="2400" dirty="0"/>
              <a:t>Lesson 1: Regression Evaluation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649516-8BCB-354D-ADD3-FA7F42D7B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363" y="1275907"/>
            <a:ext cx="3945439" cy="276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Mean Absolute Error (MAE)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01D9F658-DBEB-264A-A7E5-9D68764C2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373697"/>
            <a:ext cx="2413000" cy="16002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0A1D2E-7E1E-EB49-9CE4-AF707D3F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984" y="1373697"/>
            <a:ext cx="4099181" cy="28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Mean Squared Error (MSE)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BEFBD3-FDD1-694D-A72D-30F743E9B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459961"/>
            <a:ext cx="2374900" cy="16510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EFA809-2570-6A41-8642-1A89A9E04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884" y="1373697"/>
            <a:ext cx="4190053" cy="293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Root Mean Squared Error (RMSE)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709BE3C-6305-E940-AF89-C6DC09720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734362"/>
            <a:ext cx="2641600" cy="1638300"/>
          </a:xfrm>
        </p:spPr>
      </p:pic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6613</TotalTime>
  <Words>359</Words>
  <Application>Microsoft Macintosh PowerPoint</Application>
  <PresentationFormat>On-screen Show (16:9)</PresentationFormat>
  <Paragraphs>89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Model Evaluation</vt:lpstr>
      <vt:lpstr>Dataset Splitting</vt:lpstr>
      <vt:lpstr>CRISP-DM</vt:lpstr>
      <vt:lpstr>Model Evaluation</vt:lpstr>
      <vt:lpstr>Regression Evaluation Metrics</vt:lpstr>
      <vt:lpstr>Lesson 1: Regression Evaluation   </vt:lpstr>
      <vt:lpstr>Mean Absolute Error (MAE)  </vt:lpstr>
      <vt:lpstr>Mean Squared Error (MSE)  </vt:lpstr>
      <vt:lpstr>Root Mean Squared Error (RMSE)   </vt:lpstr>
      <vt:lpstr>R Squared</vt:lpstr>
      <vt:lpstr>Regression Metric Calculation </vt:lpstr>
      <vt:lpstr>Residual vs. Observed Plot</vt:lpstr>
      <vt:lpstr>Classification Evaluation Metrics I</vt:lpstr>
      <vt:lpstr>Classification Evaluation Metrics</vt:lpstr>
      <vt:lpstr>Accuracy Score</vt:lpstr>
      <vt:lpstr>Imbalanced Dataset</vt:lpstr>
      <vt:lpstr>Classification Report</vt:lpstr>
      <vt:lpstr>Confusion Matrix</vt:lpstr>
      <vt:lpstr>Confusion Matrix</vt:lpstr>
      <vt:lpstr>Metrics Calculation</vt:lpstr>
      <vt:lpstr>Type 1 and Type 2 Error</vt:lpstr>
      <vt:lpstr>Classification Case Study: Direct Mail Marketing </vt:lpstr>
      <vt:lpstr>Adjust class_weight Hyperparamter </vt:lpstr>
      <vt:lpstr>Classification Case Study: Direct Mail Marketing </vt:lpstr>
      <vt:lpstr>Classification Evaluation Metrics I</vt:lpstr>
      <vt:lpstr>Lesson 3: Classification Evaluation II </vt:lpstr>
      <vt:lpstr>ROC &amp; AUC</vt:lpstr>
      <vt:lpstr>Plot ROC</vt:lpstr>
      <vt:lpstr>Compare Models with ROC&amp;AUC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49</cp:revision>
  <dcterms:created xsi:type="dcterms:W3CDTF">2019-10-12T20:28:15Z</dcterms:created>
  <dcterms:modified xsi:type="dcterms:W3CDTF">2019-11-17T18:46:14Z</dcterms:modified>
</cp:coreProperties>
</file>

<file path=docProps/thumbnail.jpeg>
</file>